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2659174438539408"/>
          <c:y val="2.4192977407936116E-2"/>
          <c:w val="0.8092536965412328"/>
          <c:h val="0.66548067615619377"/>
        </c:manualLayout>
      </c:layout>
      <c:area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Hoja1!$A$2:$A$6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Hoja1!$B$2:$B$6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Hoja1!$A$2:$A$6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Hoja1!$C$2:$C$6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512960"/>
        <c:axId val="154513352"/>
      </c:areaChart>
      <c:dateAx>
        <c:axId val="1545129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4513352"/>
        <c:crosses val="autoZero"/>
        <c:auto val="1"/>
        <c:lblOffset val="100"/>
        <c:baseTimeUnit val="months"/>
      </c:dateAx>
      <c:valAx>
        <c:axId val="154513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5451296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31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06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2935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234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5699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1102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9589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2949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405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61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112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666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410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968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49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8335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852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EF70F16-A877-47BB-80A6-109F62AA8FF7}" type="datetimeFigureOut">
              <a:rPr lang="es-CO" smtClean="0"/>
              <a:t>28/05/2015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0695C88-3B92-46F1-94AE-FE10535E6D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88567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NOMINA_PAGO_DE_SUELDOS_LW.xls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trabajo%20final%20infor.docx" TargetMode="Externa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4109421" y="975758"/>
            <a:ext cx="4130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b="0" cap="none" spc="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566128" y="606544"/>
            <a:ext cx="46742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TRABAJO FINAL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ángulo redondeado 7">
            <a:hlinkClick r:id="rId2" action="ppaction://hlinkfile"/>
          </p:cNvPr>
          <p:cNvSpPr/>
          <p:nvPr/>
        </p:nvSpPr>
        <p:spPr>
          <a:xfrm>
            <a:off x="1172583" y="3282876"/>
            <a:ext cx="4313816" cy="65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Arial Rounded MT Bold" panose="020F0704030504030204" pitchFamily="34" charset="0"/>
              </a:rPr>
              <a:t>Liquidación </a:t>
            </a:r>
            <a:endParaRPr lang="es-CO" sz="4000" dirty="0">
              <a:latin typeface="Arial Rounded MT Bold" panose="020F0704030504030204" pitchFamily="34" charset="0"/>
            </a:endParaRPr>
          </a:p>
        </p:txBody>
      </p:sp>
      <p:sp>
        <p:nvSpPr>
          <p:cNvPr id="9" name="Rectángulo redondeado 8">
            <a:hlinkClick r:id="rId3" action="ppaction://hlinksldjump"/>
          </p:cNvPr>
          <p:cNvSpPr/>
          <p:nvPr/>
        </p:nvSpPr>
        <p:spPr>
          <a:xfrm>
            <a:off x="1172583" y="4156038"/>
            <a:ext cx="4313816" cy="65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Arial Rounded MT Bold" panose="020F0704030504030204" pitchFamily="34" charset="0"/>
              </a:rPr>
              <a:t>Video</a:t>
            </a:r>
            <a:r>
              <a:rPr lang="es-CO" sz="4000" dirty="0" smtClean="0">
                <a:latin typeface="Bauhaus 93" panose="04030905020B02020C02" pitchFamily="82" charset="0"/>
              </a:rPr>
              <a:t> </a:t>
            </a:r>
            <a:endParaRPr lang="es-CO" sz="4000" dirty="0">
              <a:latin typeface="Bauhaus 93" panose="04030905020B02020C02" pitchFamily="82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1172582" y="5029200"/>
            <a:ext cx="4313817" cy="65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Arial Rounded MT Bold" panose="020F0704030504030204" pitchFamily="34" charset="0"/>
              </a:rPr>
              <a:t>Grafica</a:t>
            </a:r>
            <a:endParaRPr lang="es-CO" sz="4000" dirty="0">
              <a:latin typeface="Arial Rounded MT Bold" panose="020F0704030504030204" pitchFamily="34" charset="0"/>
            </a:endParaRPr>
          </a:p>
        </p:txBody>
      </p:sp>
      <p:sp>
        <p:nvSpPr>
          <p:cNvPr id="11" name="Flecha izquierda y derecha 10">
            <a:hlinkClick r:id="rId4" action="ppaction://hlinksldjump"/>
          </p:cNvPr>
          <p:cNvSpPr/>
          <p:nvPr/>
        </p:nvSpPr>
        <p:spPr>
          <a:xfrm>
            <a:off x="9504609" y="5370187"/>
            <a:ext cx="2215166" cy="139735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latin typeface="Arial Rounded MT Bold" panose="020F0704030504030204" pitchFamily="34" charset="0"/>
              </a:rPr>
              <a:t>INICIO</a:t>
            </a:r>
            <a:endParaRPr lang="es-CO" sz="2400" b="1" dirty="0">
              <a:latin typeface="Arial Rounded MT Bold" panose="020F0704030504030204" pitchFamily="34" charset="0"/>
            </a:endParaRPr>
          </a:p>
        </p:txBody>
      </p:sp>
      <p:sp>
        <p:nvSpPr>
          <p:cNvPr id="14" name="Rectángulo redondeado 13">
            <a:hlinkClick r:id="rId5" action="ppaction://hlinkfile"/>
          </p:cNvPr>
          <p:cNvSpPr/>
          <p:nvPr/>
        </p:nvSpPr>
        <p:spPr>
          <a:xfrm>
            <a:off x="1172582" y="2420462"/>
            <a:ext cx="4313816" cy="65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000" dirty="0" smtClean="0">
                <a:latin typeface="Arial Rounded MT Bold" panose="020F0704030504030204" pitchFamily="34" charset="0"/>
              </a:rPr>
              <a:t>Definición</a:t>
            </a:r>
            <a:r>
              <a:rPr lang="es-CO" sz="4000" dirty="0" smtClean="0">
                <a:latin typeface="Bauhaus 93" panose="04030905020B02020C02" pitchFamily="82" charset="0"/>
              </a:rPr>
              <a:t> </a:t>
            </a:r>
            <a:endParaRPr lang="es-CO" sz="4000" dirty="0">
              <a:latin typeface="Bauhaus 93" panose="04030905020B02020C02" pitchFamily="82" charset="0"/>
            </a:endParaRPr>
          </a:p>
        </p:txBody>
      </p:sp>
      <p:pic>
        <p:nvPicPr>
          <p:cNvPr id="4098" name="Picture 2" descr="https://encrypted-tbn3.gstatic.com/images?q=tbn:ANd9GcQmVkt2gPsSY9MBMKO3gEhSCmGOPizz6xTFO-_9fo9DllCRJRR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835" y="1774263"/>
            <a:ext cx="3583044" cy="3583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07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echa izquierda y derecha 3">
            <a:hlinkClick r:id="rId2" action="ppaction://hlinksldjump"/>
          </p:cNvPr>
          <p:cNvSpPr/>
          <p:nvPr/>
        </p:nvSpPr>
        <p:spPr>
          <a:xfrm>
            <a:off x="9504609" y="5357308"/>
            <a:ext cx="2215166" cy="139735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latin typeface="Arial Rounded MT Bold" panose="020F0704030504030204" pitchFamily="34" charset="0"/>
              </a:rPr>
              <a:t>MENU</a:t>
            </a:r>
            <a:endParaRPr lang="es-CO" sz="2400" b="1" dirty="0">
              <a:latin typeface="Arial Rounded MT Bold" panose="020F07040305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06063" y="1654782"/>
            <a:ext cx="68129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 smtClean="0">
                <a:latin typeface="Arial Rounded MT Bold" panose="020F0704030504030204" pitchFamily="34" charset="0"/>
              </a:rPr>
              <a:t>Como nómina se designa la relación de pago donde una empresa recoge los registros financieros de sus empleados. En ella se encuentran detalladas las asignaciones, deducciones y retenciones de carácter legal y contractual que percibe el trabajador en su salario, y que corresponden a un periodo de tiempo determinado</a:t>
            </a:r>
            <a:r>
              <a:rPr lang="es-CO" dirty="0" smtClean="0"/>
              <a:t>.</a:t>
            </a:r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4717222" y="558986"/>
            <a:ext cx="31181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NOMINA</a:t>
            </a:r>
            <a:endParaRPr lang="es-E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graphicFrame>
        <p:nvGraphicFramePr>
          <p:cNvPr id="20" name="Gráfico 19"/>
          <p:cNvGraphicFramePr/>
          <p:nvPr>
            <p:extLst>
              <p:ext uri="{D42A27DB-BD31-4B8C-83A1-F6EECF244321}">
                <p14:modId xmlns:p14="http://schemas.microsoft.com/office/powerpoint/2010/main" val="3765573658"/>
              </p:ext>
            </p:extLst>
          </p:nvPr>
        </p:nvGraphicFramePr>
        <p:xfrm>
          <a:off x="6941714" y="1778530"/>
          <a:ext cx="5276045" cy="3347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5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echa izquierda y derecha 3">
            <a:hlinkClick r:id="rId4" action="ppaction://hlinksldjump"/>
          </p:cNvPr>
          <p:cNvSpPr/>
          <p:nvPr/>
        </p:nvSpPr>
        <p:spPr>
          <a:xfrm>
            <a:off x="9504609" y="5357308"/>
            <a:ext cx="2215166" cy="139735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latin typeface="Arial Rounded MT Bold" panose="020F0704030504030204" pitchFamily="34" charset="0"/>
              </a:rPr>
              <a:t>MENU</a:t>
            </a:r>
            <a:endParaRPr lang="es-CO" sz="2800" b="1" dirty="0">
              <a:latin typeface="Arial Rounded MT Bold" panose="020F0704030504030204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4" name="ShockwaveFlash1" r:id="rId2" imgW="8564400" imgH="5022720"/>
        </mc:Choice>
        <mc:Fallback>
          <p:control name="ShockwaveFlash1" r:id="rId2" imgW="8564400" imgH="502272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468035" y="386166"/>
                  <a:ext cx="8564562" cy="502285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26939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0614" y="1184856"/>
            <a:ext cx="1016143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latin typeface="Arial Rounded MT Bold" panose="020F0704030504030204" pitchFamily="34" charset="0"/>
              </a:rPr>
              <a:t>DEDUCCIONES</a:t>
            </a:r>
          </a:p>
          <a:p>
            <a:r>
              <a:rPr lang="es-CO" sz="3200" dirty="0" smtClean="0">
                <a:latin typeface="Arial Rounded MT Bold" panose="020F0704030504030204" pitchFamily="34" charset="0"/>
              </a:rPr>
              <a:t>EPS=(Total </a:t>
            </a:r>
            <a:r>
              <a:rPr lang="es-CO" sz="3200" dirty="0" smtClean="0">
                <a:latin typeface="Arial Rounded MT Bold" panose="020F0704030504030204" pitchFamily="34" charset="0"/>
              </a:rPr>
              <a:t>devengado – </a:t>
            </a:r>
            <a:r>
              <a:rPr lang="es-CO" sz="32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3200" dirty="0" smtClean="0">
                <a:latin typeface="Arial Rounded MT Bold" panose="020F0704030504030204" pitchFamily="34" charset="0"/>
              </a:rPr>
              <a:t>. de transporte*4</a:t>
            </a:r>
            <a:r>
              <a:rPr lang="es-CO" sz="3200" dirty="0" smtClean="0">
                <a:latin typeface="Arial Rounded MT Bold" panose="020F0704030504030204" pitchFamily="34" charset="0"/>
              </a:rPr>
              <a:t>%)</a:t>
            </a:r>
            <a:endParaRPr lang="es-CO" sz="3200" dirty="0" smtClean="0">
              <a:latin typeface="Arial Rounded MT Bold" panose="020F0704030504030204" pitchFamily="34" charset="0"/>
            </a:endParaRPr>
          </a:p>
          <a:p>
            <a:r>
              <a:rPr lang="es-CO" sz="3200" dirty="0" smtClean="0">
                <a:latin typeface="Arial Rounded MT Bold" panose="020F0704030504030204" pitchFamily="34" charset="0"/>
              </a:rPr>
              <a:t>FP=(Total </a:t>
            </a:r>
            <a:r>
              <a:rPr lang="es-CO" sz="3200" dirty="0" smtClean="0">
                <a:latin typeface="Arial Rounded MT Bold" panose="020F0704030504030204" pitchFamily="34" charset="0"/>
              </a:rPr>
              <a:t>devengado – </a:t>
            </a:r>
            <a:r>
              <a:rPr lang="es-CO" sz="32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3200" dirty="0" smtClean="0">
                <a:latin typeface="Arial Rounded MT Bold" panose="020F0704030504030204" pitchFamily="34" charset="0"/>
              </a:rPr>
              <a:t>. de transporte*4</a:t>
            </a:r>
            <a:r>
              <a:rPr lang="es-CO" sz="3200" dirty="0" smtClean="0">
                <a:latin typeface="Arial Rounded MT Bold" panose="020F0704030504030204" pitchFamily="34" charset="0"/>
              </a:rPr>
              <a:t>%)</a:t>
            </a:r>
            <a:endParaRPr lang="es-CO" sz="3200" dirty="0" smtClean="0">
              <a:latin typeface="Arial Rounded MT Bold" panose="020F0704030504030204" pitchFamily="34" charset="0"/>
            </a:endParaRPr>
          </a:p>
          <a:p>
            <a:r>
              <a:rPr lang="es-CO" sz="3200" dirty="0" smtClean="0">
                <a:latin typeface="Arial Rounded MT Bold" panose="020F0704030504030204" pitchFamily="34" charset="0"/>
              </a:rPr>
              <a:t>FS=(Total </a:t>
            </a:r>
            <a:r>
              <a:rPr lang="es-CO" sz="3200" dirty="0" smtClean="0">
                <a:latin typeface="Arial Rounded MT Bold" panose="020F0704030504030204" pitchFamily="34" charset="0"/>
              </a:rPr>
              <a:t>devengado – </a:t>
            </a:r>
            <a:r>
              <a:rPr lang="es-CO" sz="32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3200" dirty="0" smtClean="0">
                <a:latin typeface="Arial Rounded MT Bold" panose="020F0704030504030204" pitchFamily="34" charset="0"/>
              </a:rPr>
              <a:t>. de transporte*1</a:t>
            </a:r>
            <a:r>
              <a:rPr lang="es-CO" sz="3200" dirty="0" smtClean="0">
                <a:latin typeface="Arial Rounded MT Bold" panose="020F0704030504030204" pitchFamily="34" charset="0"/>
              </a:rPr>
              <a:t>%)</a:t>
            </a:r>
            <a:endParaRPr lang="es-CO" sz="3200" dirty="0" smtClean="0">
              <a:latin typeface="Arial Rounded MT Bold" panose="020F0704030504030204" pitchFamily="34" charset="0"/>
            </a:endParaRPr>
          </a:p>
          <a:p>
            <a:endParaRPr lang="es-CO" sz="2400" dirty="0">
              <a:latin typeface="Arial Rounded MT Bold" panose="020F0704030504030204" pitchFamily="34" charset="0"/>
            </a:endParaRPr>
          </a:p>
        </p:txBody>
      </p:sp>
      <p:pic>
        <p:nvPicPr>
          <p:cNvPr id="3074" name="Picture 2" descr="http://www.situm.umich.mx/tesoreria/images/logos_enlaces/nomina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78" y="3906409"/>
            <a:ext cx="27432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lecha izquierda y derecha 3">
            <a:hlinkClick r:id="rId3" action="ppaction://hlinksldjump"/>
          </p:cNvPr>
          <p:cNvSpPr/>
          <p:nvPr/>
        </p:nvSpPr>
        <p:spPr>
          <a:xfrm>
            <a:off x="9504609" y="5357308"/>
            <a:ext cx="2215166" cy="139735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latin typeface="Arial Rounded MT Bold" panose="020F0704030504030204" pitchFamily="34" charset="0"/>
              </a:rPr>
              <a:t>MENU</a:t>
            </a:r>
            <a:endParaRPr lang="es-CO" sz="24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3487" y="953038"/>
            <a:ext cx="789577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>
                <a:latin typeface="Arial Rounded MT Bold" panose="020F0704030504030204" pitchFamily="34" charset="0"/>
              </a:rPr>
              <a:t>APROPIACIONES</a:t>
            </a:r>
          </a:p>
          <a:p>
            <a:endParaRPr lang="es-CO" sz="2400" dirty="0">
              <a:latin typeface="Arial Rounded MT Bold" panose="020F0704030504030204" pitchFamily="34" charset="0"/>
            </a:endParaRPr>
          </a:p>
          <a:p>
            <a:r>
              <a:rPr lang="es-CO" sz="2800" b="1" dirty="0" smtClean="0">
                <a:latin typeface="Arial Rounded MT Bold" panose="020F0704030504030204" pitchFamily="34" charset="0"/>
              </a:rPr>
              <a:t>EPS</a:t>
            </a:r>
            <a:r>
              <a:rPr lang="es-CO" sz="2800" dirty="0" smtClean="0">
                <a:latin typeface="Arial Rounded MT Bold" panose="020F0704030504030204" pitchFamily="34" charset="0"/>
              </a:rPr>
              <a:t>=(</a:t>
            </a:r>
            <a:r>
              <a:rPr lang="es-CO" sz="2400" dirty="0" smtClean="0">
                <a:latin typeface="Arial Rounded MT Bold" panose="020F0704030504030204" pitchFamily="34" charset="0"/>
              </a:rPr>
              <a:t>Total </a:t>
            </a:r>
            <a:r>
              <a:rPr lang="es-CO" sz="2400" dirty="0" smtClean="0">
                <a:latin typeface="Arial Rounded MT Bold" panose="020F0704030504030204" pitchFamily="34" charset="0"/>
              </a:rPr>
              <a:t>devengado – </a:t>
            </a:r>
            <a:r>
              <a:rPr lang="es-CO" sz="2400" dirty="0" err="1">
                <a:latin typeface="Arial Rounded MT Bold" panose="020F0704030504030204" pitchFamily="34" charset="0"/>
              </a:rPr>
              <a:t>A</a:t>
            </a:r>
            <a:r>
              <a:rPr lang="es-CO" sz="2400" dirty="0" err="1" smtClean="0">
                <a:latin typeface="Arial Rounded MT Bold" panose="020F0704030504030204" pitchFamily="34" charset="0"/>
              </a:rPr>
              <a:t>ux</a:t>
            </a:r>
            <a:r>
              <a:rPr lang="es-CO" sz="2400" dirty="0" smtClean="0">
                <a:latin typeface="Arial Rounded MT Bold" panose="020F0704030504030204" pitchFamily="34" charset="0"/>
              </a:rPr>
              <a:t>. de transporte*8.5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r>
              <a:rPr lang="es-CO" sz="2800" dirty="0" smtClean="0">
                <a:latin typeface="Arial Rounded MT Bold" panose="020F0704030504030204" pitchFamily="34" charset="0"/>
              </a:rPr>
              <a:t>IVM</a:t>
            </a:r>
            <a:r>
              <a:rPr lang="es-CO" sz="2400" dirty="0" smtClean="0">
                <a:latin typeface="Arial Rounded MT Bold" panose="020F0704030504030204" pitchFamily="34" charset="0"/>
              </a:rPr>
              <a:t> </a:t>
            </a:r>
            <a:r>
              <a:rPr lang="es-CO" sz="2400" dirty="0" smtClean="0">
                <a:latin typeface="Arial Rounded MT Bold" panose="020F0704030504030204" pitchFamily="34" charset="0"/>
              </a:rPr>
              <a:t>=(Total </a:t>
            </a:r>
            <a:r>
              <a:rPr lang="es-CO" sz="2400" dirty="0" smtClean="0">
                <a:latin typeface="Arial Rounded MT Bold" panose="020F0704030504030204" pitchFamily="34" charset="0"/>
              </a:rPr>
              <a:t>devengado – </a:t>
            </a:r>
            <a:r>
              <a:rPr lang="es-CO" sz="24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2400" dirty="0" smtClean="0">
                <a:latin typeface="Arial Rounded MT Bold" panose="020F0704030504030204" pitchFamily="34" charset="0"/>
              </a:rPr>
              <a:t>. de transporte*12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r>
              <a:rPr lang="es-CO" sz="2800" b="1" dirty="0" smtClean="0">
                <a:latin typeface="Arial Rounded MT Bold" panose="020F0704030504030204" pitchFamily="34" charset="0"/>
              </a:rPr>
              <a:t>CESANTIAS</a:t>
            </a:r>
            <a:r>
              <a:rPr lang="es-CO" sz="2400" dirty="0" smtClean="0">
                <a:latin typeface="Arial Rounded MT Bold" panose="020F0704030504030204" pitchFamily="34" charset="0"/>
              </a:rPr>
              <a:t> </a:t>
            </a:r>
            <a:r>
              <a:rPr lang="es-CO" sz="2400" dirty="0" smtClean="0">
                <a:latin typeface="Arial Rounded MT Bold" panose="020F0704030504030204" pitchFamily="34" charset="0"/>
              </a:rPr>
              <a:t>=(Total </a:t>
            </a:r>
            <a:r>
              <a:rPr lang="es-CO" sz="2400" dirty="0" smtClean="0">
                <a:latin typeface="Arial Rounded MT Bold" panose="020F0704030504030204" pitchFamily="34" charset="0"/>
              </a:rPr>
              <a:t>devengado – 8.34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r>
              <a:rPr lang="es-CO" sz="2800" b="1" dirty="0" smtClean="0">
                <a:latin typeface="Arial Rounded MT Bold" panose="020F0704030504030204" pitchFamily="34" charset="0"/>
              </a:rPr>
              <a:t>PRIMAS</a:t>
            </a:r>
            <a:r>
              <a:rPr lang="es-CO" sz="2400" dirty="0" smtClean="0">
                <a:latin typeface="Arial Rounded MT Bold" panose="020F0704030504030204" pitchFamily="34" charset="0"/>
              </a:rPr>
              <a:t> </a:t>
            </a:r>
            <a:r>
              <a:rPr lang="es-CO" sz="2400" dirty="0" smtClean="0">
                <a:latin typeface="Arial Rounded MT Bold" panose="020F0704030504030204" pitchFamily="34" charset="0"/>
              </a:rPr>
              <a:t>=(Total </a:t>
            </a:r>
            <a:r>
              <a:rPr lang="es-CO" sz="2400" dirty="0" smtClean="0">
                <a:latin typeface="Arial Rounded MT Bold" panose="020F0704030504030204" pitchFamily="34" charset="0"/>
              </a:rPr>
              <a:t>devengado – 8.34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r>
              <a:rPr lang="es-CO" sz="2800" b="1" dirty="0" smtClean="0">
                <a:latin typeface="Arial Rounded MT Bold" panose="020F0704030504030204" pitchFamily="34" charset="0"/>
              </a:rPr>
              <a:t>VACACIÓNES</a:t>
            </a:r>
            <a:r>
              <a:rPr lang="es-CO" sz="2400" dirty="0" smtClean="0">
                <a:latin typeface="Arial Rounded MT Bold" panose="020F0704030504030204" pitchFamily="34" charset="0"/>
              </a:rPr>
              <a:t> </a:t>
            </a:r>
            <a:r>
              <a:rPr lang="es-CO" sz="2400" dirty="0" smtClean="0">
                <a:latin typeface="Arial Rounded MT Bold" panose="020F0704030504030204" pitchFamily="34" charset="0"/>
              </a:rPr>
              <a:t>=(Total </a:t>
            </a:r>
            <a:r>
              <a:rPr lang="es-CO" sz="2400" dirty="0" smtClean="0">
                <a:latin typeface="Arial Rounded MT Bold" panose="020F0704030504030204" pitchFamily="34" charset="0"/>
              </a:rPr>
              <a:t>devengado – </a:t>
            </a:r>
            <a:r>
              <a:rPr lang="es-CO" sz="24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2400" dirty="0" smtClean="0">
                <a:latin typeface="Arial Rounded MT Bold" panose="020F0704030504030204" pitchFamily="34" charset="0"/>
              </a:rPr>
              <a:t>. de transporte*4.17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r>
              <a:rPr lang="es-CO" sz="2800" b="1" dirty="0" smtClean="0">
                <a:latin typeface="Arial Rounded MT Bold" panose="020F0704030504030204" pitchFamily="34" charset="0"/>
              </a:rPr>
              <a:t>SENA=( </a:t>
            </a:r>
            <a:r>
              <a:rPr lang="es-CO" sz="2400" dirty="0" smtClean="0">
                <a:latin typeface="Arial Rounded MT Bold" panose="020F0704030504030204" pitchFamily="34" charset="0"/>
              </a:rPr>
              <a:t>Total devengado – </a:t>
            </a:r>
            <a:r>
              <a:rPr lang="es-CO" sz="24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2400" dirty="0" smtClean="0">
                <a:latin typeface="Arial Rounded MT Bold" panose="020F0704030504030204" pitchFamily="34" charset="0"/>
              </a:rPr>
              <a:t>, de transporte*2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r>
              <a:rPr lang="es-CO" sz="2800" b="1" dirty="0" smtClean="0">
                <a:latin typeface="Arial Rounded MT Bold" panose="020F0704030504030204" pitchFamily="34" charset="0"/>
              </a:rPr>
              <a:t>ICBF=( </a:t>
            </a:r>
            <a:r>
              <a:rPr lang="es-CO" sz="2400" dirty="0" smtClean="0">
                <a:latin typeface="Arial Rounded MT Bold" panose="020F0704030504030204" pitchFamily="34" charset="0"/>
              </a:rPr>
              <a:t>Total devengado – </a:t>
            </a:r>
            <a:r>
              <a:rPr lang="es-CO" sz="2400" dirty="0" err="1" smtClean="0">
                <a:latin typeface="Arial Rounded MT Bold" panose="020F0704030504030204" pitchFamily="34" charset="0"/>
              </a:rPr>
              <a:t>Aux</a:t>
            </a:r>
            <a:r>
              <a:rPr lang="es-CO" sz="2400" dirty="0" smtClean="0">
                <a:latin typeface="Arial Rounded MT Bold" panose="020F0704030504030204" pitchFamily="34" charset="0"/>
              </a:rPr>
              <a:t>. de transporte*3</a:t>
            </a:r>
            <a:r>
              <a:rPr lang="es-CO" sz="2400" dirty="0" smtClean="0">
                <a:latin typeface="Arial Rounded MT Bold" panose="020F0704030504030204" pitchFamily="34" charset="0"/>
              </a:rPr>
              <a:t>%)</a:t>
            </a:r>
            <a:endParaRPr lang="es-CO" sz="2400" dirty="0" smtClean="0">
              <a:latin typeface="Arial Rounded MT Bold" panose="020F0704030504030204" pitchFamily="34" charset="0"/>
            </a:endParaRPr>
          </a:p>
          <a:p>
            <a:endParaRPr lang="es-CO" sz="2400" dirty="0"/>
          </a:p>
        </p:txBody>
      </p:sp>
      <p:pic>
        <p:nvPicPr>
          <p:cNvPr id="2050" name="Picture 2" descr="http://www.tns-software.com/Imagenesmail/imgModulos/nomi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9265" y="1162855"/>
            <a:ext cx="29146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echa izquierda y derecha 4">
            <a:hlinkClick r:id="rId3" action="ppaction://hlinksldjump"/>
          </p:cNvPr>
          <p:cNvSpPr/>
          <p:nvPr/>
        </p:nvSpPr>
        <p:spPr>
          <a:xfrm>
            <a:off x="9504609" y="5357308"/>
            <a:ext cx="2215166" cy="139735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latin typeface="Arial Rounded MT Bold" panose="020F0704030504030204" pitchFamily="34" charset="0"/>
              </a:rPr>
              <a:t>MENU</a:t>
            </a:r>
            <a:endParaRPr lang="es-CO" sz="24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24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7579" y="877288"/>
            <a:ext cx="95561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>
                <a:latin typeface="Arial Rounded MT Bold" panose="020F0704030504030204" pitchFamily="34" charset="0"/>
              </a:rPr>
              <a:t>Hora extra diurna: Valor hora ordinaria * 1,25</a:t>
            </a:r>
          </a:p>
          <a:p>
            <a:r>
              <a:rPr lang="es-CO" sz="3200" dirty="0" smtClean="0">
                <a:latin typeface="Arial Rounded MT Bold" panose="020F0704030504030204" pitchFamily="34" charset="0"/>
              </a:rPr>
              <a:t>Hora nocturna: Valor hora ordinaria * 1,35</a:t>
            </a:r>
          </a:p>
          <a:p>
            <a:r>
              <a:rPr lang="es-CO" sz="3200" dirty="0" smtClean="0">
                <a:latin typeface="Arial Rounded MT Bold" panose="020F0704030504030204" pitchFamily="34" charset="0"/>
              </a:rPr>
              <a:t>Hora extra nocturna: Valor hora ordinaria * 1,75</a:t>
            </a:r>
          </a:p>
          <a:p>
            <a:r>
              <a:rPr lang="es-CO" sz="3200" dirty="0" smtClean="0">
                <a:latin typeface="Arial Rounded MT Bold" panose="020F0704030504030204" pitchFamily="34" charset="0"/>
              </a:rPr>
              <a:t>Hora ordinaria dominical o festiva: Valor hora ordinaria * 1,75</a:t>
            </a:r>
            <a:endParaRPr lang="es-CO" sz="3200" dirty="0">
              <a:latin typeface="Arial Rounded MT Bold" panose="020F0704030504030204" pitchFamily="34" charset="0"/>
            </a:endParaRPr>
          </a:p>
        </p:txBody>
      </p:sp>
      <p:pic>
        <p:nvPicPr>
          <p:cNvPr id="5122" name="Picture 2" descr="http://sarhu.com.mx/img/adminomin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578" y="4245899"/>
            <a:ext cx="3101046" cy="246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lecha izquierda y derecha 3">
            <a:hlinkClick r:id="rId3" action="ppaction://hlinksldjump"/>
          </p:cNvPr>
          <p:cNvSpPr/>
          <p:nvPr/>
        </p:nvSpPr>
        <p:spPr>
          <a:xfrm>
            <a:off x="9504609" y="5357308"/>
            <a:ext cx="2215166" cy="139735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latin typeface="Arial Rounded MT Bold" panose="020F0704030504030204" pitchFamily="34" charset="0"/>
              </a:rPr>
              <a:t>MENU</a:t>
            </a:r>
            <a:endParaRPr lang="es-CO" sz="28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23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174</TotalTime>
  <Words>202</Words>
  <Application>Microsoft Office PowerPoint</Application>
  <PresentationFormat>Panorámica</PresentationFormat>
  <Paragraphs>31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 Rounded MT Bold</vt:lpstr>
      <vt:lpstr>Bauhaus 93</vt:lpstr>
      <vt:lpstr>Century Gothic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01064-09</dc:creator>
  <cp:lastModifiedBy>CLARA</cp:lastModifiedBy>
  <cp:revision>18</cp:revision>
  <dcterms:created xsi:type="dcterms:W3CDTF">2015-05-23T01:31:14Z</dcterms:created>
  <dcterms:modified xsi:type="dcterms:W3CDTF">2015-05-29T04:36:50Z</dcterms:modified>
</cp:coreProperties>
</file>